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58" r:id="rId5"/>
    <p:sldId id="259" r:id="rId6"/>
    <p:sldId id="257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2" r:id="rId30"/>
    <p:sldId id="284" r:id="rId31"/>
    <p:sldId id="285" r:id="rId32"/>
  </p:sldIdLst>
  <p:sldSz cx="12192000" cy="6858000"/>
  <p:notesSz cx="7103745" cy="10234295"/>
  <p:embeddedFontLst>
    <p:embeddedFont>
      <p:font typeface="WPS灵秀黑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数据结构与</a:t>
            </a:r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图结构与连通域分析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今天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图结构与连通域分析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机器人眼中的物理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世界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5" name="机器视觉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81686" y="1825625"/>
            <a:ext cx="2447628" cy="43513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机器人是如何完成自主决策的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089025"/>
          </a:xfrm>
        </p:spPr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自主机器人一般要具备基本的感知、规划、控制的整体链路来构成闭环。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34695" y="2914650"/>
            <a:ext cx="7729855" cy="1758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4695" y="4746625"/>
            <a:ext cx="110680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5"/>
                </a:solidFill>
              </a:rPr>
              <a:t>感知</a:t>
            </a:r>
            <a:endParaRPr lang="zh-CN" altLang="en-US">
              <a:solidFill>
                <a:schemeClr val="accent5"/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首先具备感知的传感器，可以从外部环境中得到最基本的测量，基于这些外部获取的信息，做机器人的定位与建图，或者称之为感知。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accent5"/>
                </a:solidFill>
              </a:rPr>
              <a:t>规划</a:t>
            </a:r>
            <a:endParaRPr lang="zh-CN" altLang="en-US">
              <a:solidFill>
                <a:schemeClr val="accent5"/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基于定位和感知，移动机器人知道了自己在哪，以及周围的环境怎么样，就可以在此基础上做运动的规划。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accent5"/>
                </a:solidFill>
              </a:rPr>
              <a:t>控制</a:t>
            </a:r>
            <a:endParaRPr lang="zh-CN" altLang="en-US">
              <a:solidFill>
                <a:schemeClr val="accent5"/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最后生成的规划传给机器人的控制器，控制机器人完成一系列的行为或者任务。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089025"/>
          </a:xfrm>
        </p:spPr>
        <p:txBody>
          <a:bodyPr>
            <a:normAutofit fontScale="60000"/>
          </a:bodyPr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对于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个结点的图来说：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无向完全图：有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n-1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/2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条边，如下：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4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个顶点有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6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条边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4695" y="3682365"/>
            <a:ext cx="1106805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连通图：无向图中，任意两个顶点是连通的（一个顶点不必与另一个顶点直接相连，可以通过其它顶点到达即可）最少有</a:t>
            </a:r>
            <a:r>
              <a:rPr lang="en-US" altLang="zh-CN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n-1</a:t>
            </a:r>
            <a:r>
              <a:rPr lang="zh-CN" altLang="en-US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条边；</a:t>
            </a:r>
            <a:endParaRPr lang="zh-CN" altLang="en-US" sz="1700">
              <a:solidFill>
                <a:srgbClr val="BCBEC4"/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如下：</a:t>
            </a:r>
            <a:r>
              <a:rPr lang="en-US" altLang="zh-CN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4</a:t>
            </a:r>
            <a:r>
              <a:rPr lang="zh-CN" altLang="en-US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个顶点最少需要</a:t>
            </a:r>
            <a:r>
              <a:rPr lang="en-US" altLang="zh-CN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3</a:t>
            </a:r>
            <a:r>
              <a:rPr lang="zh-CN" altLang="en-US" sz="1700">
                <a:solidFill>
                  <a:srgbClr val="BCBEC4"/>
                </a:solidFill>
                <a:latin typeface="WPS灵秀黑" charset="-122"/>
                <a:ea typeface="WPS灵秀黑" charset="-122"/>
                <a:cs typeface="WPS灵秀黑" charset="-122"/>
              </a:rPr>
              <a:t>条边才能够连通</a:t>
            </a:r>
            <a:endParaRPr lang="zh-CN" altLang="en-US" sz="1700">
              <a:solidFill>
                <a:srgbClr val="BCBEC4"/>
              </a:solidFill>
              <a:latin typeface="WPS灵秀黑" charset="-122"/>
              <a:ea typeface="WPS灵秀黑" charset="-122"/>
              <a:cs typeface="WPS灵秀黑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rcRect l="10298" t="3888" r="22699" b="6560"/>
          <a:stretch>
            <a:fillRect/>
          </a:stretch>
        </p:blipFill>
        <p:spPr>
          <a:xfrm>
            <a:off x="6655435" y="1385570"/>
            <a:ext cx="2024380" cy="16383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rcRect l="4419" t="4674" r="44287" b="3867"/>
          <a:stretch>
            <a:fillRect/>
          </a:stretch>
        </p:blipFill>
        <p:spPr>
          <a:xfrm>
            <a:off x="6655435" y="4662170"/>
            <a:ext cx="191135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089025"/>
          </a:xfrm>
        </p:spPr>
        <p:txBody>
          <a:bodyPr>
            <a:normAutofit fontScale="60000"/>
          </a:bodyPr>
          <a:p>
            <a:pPr marL="0" indent="0" algn="l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非连通图，即边数少于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n-1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条，最多有（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n-1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*(n-2)/2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条，如下：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5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个结点，非连通，最多有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6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条边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rcRect l="27529" t="3904" r="31994" b="7348"/>
          <a:stretch>
            <a:fillRect/>
          </a:stretch>
        </p:blipFill>
        <p:spPr>
          <a:xfrm>
            <a:off x="647700" y="2788920"/>
            <a:ext cx="2533015" cy="30600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图结构解析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理解图结构的基本术语：节点、边、度、连通性等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图结构的基本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术语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55090"/>
            <a:ext cx="10515600" cy="1089025"/>
          </a:xfrm>
        </p:spPr>
        <p:txBody>
          <a:bodyPr>
            <a:normAutofit/>
          </a:bodyPr>
          <a:p>
            <a:pPr marL="0" indent="0" algn="l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大家仔细阅读一下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2589530"/>
            <a:ext cx="98552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图的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组成部分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2018665"/>
            <a:ext cx="10515600" cy="2821305"/>
          </a:xfrm>
        </p:spPr>
        <p:txBody>
          <a:bodyPr>
            <a:noAutofit/>
          </a:bodyPr>
          <a:p>
            <a:pPr marL="0" indent="0" algn="l">
              <a:lnSpc>
                <a:spcPct val="20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对于图这种数学模型来说，有两个非常重要的组成部分：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（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）顶点（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Vertex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）　　（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2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）边（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Edge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）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其中，顶点和顶点之间就是靠边连接起来的，顶点和边一起构成了一张图。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40725" y="1572578"/>
            <a:ext cx="3448050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图的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组成部分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7814310" cy="46469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最典型的莫过于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交通运输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，它可以使用图来表达，如：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每个顶点可以是一个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城市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，每条边可以是城市之间的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道路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再扩展一下，每个顶点可以是一个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航站楼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，每条边可以是相应的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航线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每个顶点可以是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港口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，每条边可以是相应的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海运线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甚至更宏观的，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每个顶点可以是一个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星球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，每条边可以是星球之间宇宙飞船飞行的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航线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，亦或更微观的，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每个顶点可以是城市中的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一座楼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，每条边可以是楼和楼之间的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街道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如上，都是可以的，这是对于图来说，最直观的一种表示方式，但是，其实很多更抽象的数据关系，也可以用图来表示。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198485" y="1842770"/>
            <a:ext cx="3710940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如果用社交网络来举例子呢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7814310" cy="46469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对于社交网络来说，每个顶点可以表示一个人，每条边可以表示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人与人之间的关系。这种关系可以是像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FaceBook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这种好友的关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系，也可以是像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Twitter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这种关注的关系。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1572895"/>
            <a:ext cx="35433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树的结构与决策路径管理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图的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分类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7814310" cy="46469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使用图可以表示这么多真实世界中不同事物之间的关系，那么在表示的过程中，图也会有一些区别，如下：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无向图（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Undirected Graph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）和有向图（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Directed Graph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）</a:t>
            </a:r>
            <a:endParaRPr lang="zh-CN" altLang="en-US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所谓无向图，即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边是没有方向的，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如：在社交网络中，每个顶点表示一个人，人与人之间认识，就连接上一条边，而这个边是没有方向的。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90" y="1266190"/>
            <a:ext cx="3091180" cy="2226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290" y="3808730"/>
            <a:ext cx="3121660" cy="20199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图的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分类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7814310" cy="46469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显然，有向图由于其不对称性，所以在很多时候，有向图会涉及到一些相对比较难的算法。其实，无向图可以看做是一种特殊的有向图，如下：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两个顶点之间用一条没有方向的边连接在了一起。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换个角度，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可以将一条没有方向的边，换成是两条有方向的边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所以说：无向图是一种特殊的有向图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005" y="1751330"/>
            <a:ext cx="3364865" cy="11957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05" y="4337050"/>
            <a:ext cx="3364865" cy="1266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无权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7814310" cy="46469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无权图（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Unweighted Graph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）和有权图（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Weighted Graph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所谓权，可以理解成就是一个数值，而无权和有权，即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连接顶点和顶点之间的边，有没有一个数值和它对应。对于无权图来说，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如：在社交网络中，每个顶点表示一个人，每条边表示两个人之间是否认识，即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这条边只表示认识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或不认识的状态存在与否，而不需要有一个值和它联系。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40" y="1680845"/>
            <a:ext cx="3261360" cy="23348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有权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7814310" cy="46469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而对于有权图来说，如：在交通运输中，每个顶点表示一个地点，每条边表示地点之间的道路。在这种情况下，每条边可能有一个值来表示两个地点之间的距离，或运输费用。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645" y="1697990"/>
            <a:ext cx="3029585" cy="35744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图的连通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性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10779760" cy="604012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在之前举的例子里，图中的顶点和边全部都连接在了一起，但事实上，作为一个图来说，不一定图中的每一个顶点都要被边连接起来，这就涉及到了图的连通性。如下：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如上所示，它可以是三个图，即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有三个部分，但也可以是一个模型中的一个图，只不过它不是完全连通的，其中有三个连通分量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" y="2865755"/>
            <a:ext cx="2753995" cy="24517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邻接表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VS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邻接矩阵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572895"/>
            <a:ext cx="10779760" cy="604012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邻接表：</a:t>
            </a:r>
            <a:endParaRPr lang="zh-CN" altLang="en-US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每个节点保存与它相连的其他节点列表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节省空间，适合稀疏图（少边的图）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邻接矩阵：</a:t>
            </a:r>
            <a:endParaRPr lang="zh-CN" altLang="en-US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用矩阵表示所有节点间的连接关系，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表示有边，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0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表示没有边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查找速度快，但对存储要求较高，适合稠密图（多边的图）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10" y="1572895"/>
            <a:ext cx="3098800" cy="199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610" y="4050030"/>
            <a:ext cx="25273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邻接表实战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《实现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DFS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的连通域分析》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递归实现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DFS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72895"/>
            <a:ext cx="4060190" cy="21704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什么是深度优先搜索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1471930"/>
            <a:ext cx="4470400" cy="4864100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47700" y="2361565"/>
            <a:ext cx="6198235" cy="3084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深度优先搜索（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DFS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Depth First Search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是一种遍历或搜索图（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Graph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）或树（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Tree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）结构的算法。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DFS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的基本思想是从根节点（或任意节点）开始，沿着树的一个分支深入下去，直到遇到叶子节点或者没有更多子节点为止，然后回溯到上一个节点继续搜索，直到所有节点都被访问过。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连通域分析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72895"/>
            <a:ext cx="4060190" cy="2170430"/>
          </a:xfrm>
        </p:spPr>
        <p:txBody>
          <a:bodyPr>
            <a:noAutofit/>
          </a:bodyPr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什么是深度优先搜索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935" y="394970"/>
            <a:ext cx="4713605" cy="614362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647700" y="2361565"/>
            <a:ext cx="6198235" cy="3761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连通域（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Connected Components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是指一个图中，任意两个节点都有路径连接，并且没有任何节点能够与其他节点连接的子集。简单来说，如果一个图被分割成多个不相交的部分，那么每一部分就是一个连通域。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在无向图中，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一个连通域是指图中所有节点都能够相互到达的部分。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在有向图中，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一个连通域指的是从某个节点出发，可以到达图中所有节点的部分。</a:t>
            </a:r>
            <a:endParaRPr lang="zh-CN" altLang="en-US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连通域的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DFS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应用场景：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647700" y="2361565"/>
            <a:ext cx="6198235" cy="3761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网络连接：如计算机网络中子网的划分。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路径搜索：如地图上的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可到达区域</a:t>
            </a: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图形学：计算图形区域（如像素连通性）。</a:t>
            </a:r>
            <a:endParaRPr lang="zh-CN" altLang="en-US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700" y="4470400"/>
            <a:ext cx="10443845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WPS灵秀黑" charset="-122"/>
                <a:ea typeface="WPS灵秀黑" charset="-122"/>
                <a:cs typeface="WPS灵秀黑" charset="-122"/>
              </a:rPr>
              <a:t>图是复杂关系的表现，</a:t>
            </a:r>
            <a:endParaRPr lang="zh-CN" altLang="en-US">
              <a:solidFill>
                <a:schemeClr val="bg1"/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latin typeface="WPS灵秀黑" charset="-122"/>
                <a:ea typeface="WPS灵秀黑" charset="-122"/>
                <a:cs typeface="WPS灵秀黑" charset="-122"/>
              </a:rPr>
              <a:t>DFS</a:t>
            </a:r>
            <a:r>
              <a:rPr lang="zh-CN" altLang="en-US">
                <a:solidFill>
                  <a:schemeClr val="bg1"/>
                </a:solidFill>
                <a:latin typeface="WPS灵秀黑" charset="-122"/>
                <a:ea typeface="WPS灵秀黑" charset="-122"/>
                <a:cs typeface="WPS灵秀黑" charset="-122"/>
              </a:rPr>
              <a:t>是发现连通性的利器，</a:t>
            </a:r>
            <a:endParaRPr lang="zh-CN" altLang="en-US">
              <a:solidFill>
                <a:schemeClr val="bg1"/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WPS灵秀黑" charset="-122"/>
                <a:ea typeface="WPS灵秀黑" charset="-122"/>
                <a:cs typeface="WPS灵秀黑" charset="-122"/>
              </a:rPr>
              <a:t>学会用图，你可以更高效地解决路径规划、依赖管理问题。</a:t>
            </a:r>
            <a:endParaRPr lang="zh-CN" altLang="en-US">
              <a:solidFill>
                <a:schemeClr val="bg1"/>
              </a:solidFill>
              <a:latin typeface="WPS灵秀黑" charset="-122"/>
              <a:ea typeface="WPS灵秀黑" charset="-122"/>
              <a:cs typeface="WPS灵秀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知识点复盘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5865" y="1981835"/>
            <a:ext cx="9398000" cy="4038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快速练习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以下哪个遍历方式适合用来评估数学表达式？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前序遍历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中序遍历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后序遍历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随机遍历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快速练习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以下哪个遍历方式适合用来评估数学表达式？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前序遍历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中序遍历</a:t>
            </a:r>
            <a:r>
              <a:rPr lang="en-US" altLang="zh-CN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 b="1">
              <a:solidFill>
                <a:schemeClr val="accent5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后序遍历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随机遍历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快速练习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在决策树中，最根本的目标是什么？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计算每个节点的值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追踪每条分支路径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优化树的高度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计算子树大小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快速练习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在决策树中，最根本的目标是什么？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计算每个节点的值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追踪每条分支路径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优化树的高度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计算子树大小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快速练习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什么是树的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深度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从叶子到根的路径长度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从根到节点的路径长度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树的高度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节点的子节点数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快速练习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什么是树的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深度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从叶子到根的路径长度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从根到节点的路径长度</a:t>
            </a:r>
            <a:endParaRPr lang="en-US" altLang="en-US" b="1">
              <a:solidFill>
                <a:schemeClr val="accent5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树的高度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 algn="l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节点的子节点数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2527</Words>
  <Application>WPS 表格</Application>
  <PresentationFormat>宽屏</PresentationFormat>
  <Paragraphs>193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金山云技术体</vt:lpstr>
      <vt:lpstr>WPS</vt:lpstr>
      <vt:lpstr>课程名称</vt:lpstr>
      <vt:lpstr>单节主标题</vt:lpstr>
      <vt:lpstr>知识点复盘</vt:lpstr>
      <vt:lpstr>页面标题</vt:lpstr>
      <vt:lpstr>快速练习题</vt:lpstr>
      <vt:lpstr>快速练习题</vt:lpstr>
      <vt:lpstr>快速练习题</vt:lpstr>
      <vt:lpstr>快速练习题</vt:lpstr>
      <vt:lpstr>快速练习题</vt:lpstr>
      <vt:lpstr>回顾 Review</vt:lpstr>
      <vt:lpstr>快速练习题</vt:lpstr>
      <vt:lpstr>快速练习题</vt:lpstr>
      <vt:lpstr>机器人是如何完成自主决策的？</vt:lpstr>
      <vt:lpstr>图</vt:lpstr>
      <vt:lpstr>今天</vt:lpstr>
      <vt:lpstr>图</vt:lpstr>
      <vt:lpstr>图结构的基本术语</vt:lpstr>
      <vt:lpstr>图的组成部分</vt:lpstr>
      <vt:lpstr>图的组成部分</vt:lpstr>
      <vt:lpstr>图的组成部分</vt:lpstr>
      <vt:lpstr>图的分类</vt:lpstr>
      <vt:lpstr>图的分类</vt:lpstr>
      <vt:lpstr>无权图</vt:lpstr>
      <vt:lpstr>有权图</vt:lpstr>
      <vt:lpstr>图的连通性</vt:lpstr>
      <vt:lpstr>图结构解析</vt:lpstr>
      <vt:lpstr>邻接表 VS 邻接矩阵</vt:lpstr>
      <vt:lpstr>递归实现 DFS</vt:lpstr>
      <vt:lpstr>连通域分析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2025-04-16T11:13:21Z</dcterms:created>
  <dcterms:modified xsi:type="dcterms:W3CDTF">2025-04-16T11:13:21Z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6435DE86361C9EFE4946FF67E1B89044_41</vt:lpwstr>
  </property>
</Properties>
</file>